
<file path=[Content_Types].xml><?xml version="1.0" encoding="utf-8"?>
<Types xmlns="http://schemas.openxmlformats.org/package/2006/content-types">
  <Default Extension="png" ContentType="image/png"/>
  <Default Extension="m4a" ContentType="audio/mp4"/>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72" r:id="rId2"/>
  </p:sldMasterIdLst>
  <p:notesMasterIdLst>
    <p:notesMasterId r:id="rId13"/>
  </p:notesMasterIdLst>
  <p:handoutMasterIdLst>
    <p:handoutMasterId r:id="rId14"/>
  </p:handoutMasterIdLst>
  <p:sldIdLst>
    <p:sldId id="256" r:id="rId3"/>
    <p:sldId id="257" r:id="rId4"/>
    <p:sldId id="259" r:id="rId5"/>
    <p:sldId id="267" r:id="rId6"/>
    <p:sldId id="268" r:id="rId7"/>
    <p:sldId id="269" r:id="rId8"/>
    <p:sldId id="260" r:id="rId9"/>
    <p:sldId id="261" r:id="rId10"/>
    <p:sldId id="263" r:id="rId11"/>
    <p:sldId id="270"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9255"/>
    <p:restoredTop sz="91426"/>
  </p:normalViewPr>
  <p:slideViewPr>
    <p:cSldViewPr snapToGrid="0" snapToObjects="1">
      <p:cViewPr varScale="1">
        <p:scale>
          <a:sx n="59" d="100"/>
          <a:sy n="59" d="100"/>
        </p:scale>
        <p:origin x="78" y="24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101491C-C5E1-AC47-838E-E45FD23D3761}" type="datetimeFigureOut">
              <a:rPr lang="en-US" smtClean="0"/>
              <a:t>9/5/2019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C222D2E-D898-C04E-9B78-7A9C92162EA3}" type="slidenum">
              <a:rPr lang="en-US" smtClean="0"/>
              <a:t>‹#›</a:t>
            </a:fld>
            <a:endParaRPr lang="en-US"/>
          </a:p>
        </p:txBody>
      </p:sp>
    </p:spTree>
    <p:extLst>
      <p:ext uri="{BB962C8B-B14F-4D97-AF65-F5344CB8AC3E}">
        <p14:creationId xmlns:p14="http://schemas.microsoft.com/office/powerpoint/2010/main" val="24392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C41F82-1588-9B46-A23E-5062EE2158C2}" type="datetimeFigureOut">
              <a:rPr lang="en-US" smtClean="0"/>
              <a:t>9/5/2019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EBB16B-AC84-7E48-9332-876FD7DBA47A}" type="slidenum">
              <a:rPr lang="en-US" smtClean="0"/>
              <a:t>‹#›</a:t>
            </a:fld>
            <a:endParaRPr lang="en-US"/>
          </a:p>
        </p:txBody>
      </p:sp>
    </p:spTree>
    <p:extLst>
      <p:ext uri="{BB962C8B-B14F-4D97-AF65-F5344CB8AC3E}">
        <p14:creationId xmlns:p14="http://schemas.microsoft.com/office/powerpoint/2010/main" val="14082701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7EBB16B-AC84-7E48-9332-876FD7DBA47A}" type="slidenum">
              <a:rPr lang="en-US" smtClean="0"/>
              <a:t>1</a:t>
            </a:fld>
            <a:endParaRPr lang="en-US"/>
          </a:p>
        </p:txBody>
      </p:sp>
    </p:spTree>
    <p:extLst>
      <p:ext uri="{BB962C8B-B14F-4D97-AF65-F5344CB8AC3E}">
        <p14:creationId xmlns:p14="http://schemas.microsoft.com/office/powerpoint/2010/main" val="13788181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7EBB16B-AC84-7E48-9332-876FD7DBA47A}" type="slidenum">
              <a:rPr lang="en-US" smtClean="0"/>
              <a:t>2</a:t>
            </a:fld>
            <a:endParaRPr lang="en-US"/>
          </a:p>
        </p:txBody>
      </p:sp>
    </p:spTree>
    <p:extLst>
      <p:ext uri="{BB962C8B-B14F-4D97-AF65-F5344CB8AC3E}">
        <p14:creationId xmlns:p14="http://schemas.microsoft.com/office/powerpoint/2010/main" val="3002761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Volume can also show attitude</a:t>
            </a:r>
            <a:endParaRPr lang="en-US" dirty="0"/>
          </a:p>
        </p:txBody>
      </p:sp>
      <p:sp>
        <p:nvSpPr>
          <p:cNvPr id="4" name="Slide Number Placeholder 3"/>
          <p:cNvSpPr>
            <a:spLocks noGrp="1"/>
          </p:cNvSpPr>
          <p:nvPr>
            <p:ph type="sldNum" sz="quarter" idx="10"/>
          </p:nvPr>
        </p:nvSpPr>
        <p:spPr/>
        <p:txBody>
          <a:bodyPr/>
          <a:lstStyle/>
          <a:p>
            <a:fld id="{07EBB16B-AC84-7E48-9332-876FD7DBA47A}" type="slidenum">
              <a:rPr lang="en-US" smtClean="0"/>
              <a:t>3</a:t>
            </a:fld>
            <a:endParaRPr lang="en-US"/>
          </a:p>
        </p:txBody>
      </p:sp>
    </p:spTree>
    <p:extLst>
      <p:ext uri="{BB962C8B-B14F-4D97-AF65-F5344CB8AC3E}">
        <p14:creationId xmlns:p14="http://schemas.microsoft.com/office/powerpoint/2010/main" val="7881333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7EBB16B-AC84-7E48-9332-876FD7DBA47A}" type="slidenum">
              <a:rPr lang="en-US" smtClean="0"/>
              <a:t>7</a:t>
            </a:fld>
            <a:endParaRPr lang="en-US"/>
          </a:p>
        </p:txBody>
      </p:sp>
    </p:spTree>
    <p:extLst>
      <p:ext uri="{BB962C8B-B14F-4D97-AF65-F5344CB8AC3E}">
        <p14:creationId xmlns:p14="http://schemas.microsoft.com/office/powerpoint/2010/main" val="4787678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7EBB16B-AC84-7E48-9332-876FD7DBA47A}" type="slidenum">
              <a:rPr lang="en-US" smtClean="0"/>
              <a:t>8</a:t>
            </a:fld>
            <a:endParaRPr lang="en-US"/>
          </a:p>
        </p:txBody>
      </p:sp>
    </p:spTree>
    <p:extLst>
      <p:ext uri="{BB962C8B-B14F-4D97-AF65-F5344CB8AC3E}">
        <p14:creationId xmlns:p14="http://schemas.microsoft.com/office/powerpoint/2010/main" val="298783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7EBB16B-AC84-7E48-9332-876FD7DBA47A}" type="slidenum">
              <a:rPr lang="en-US" smtClean="0"/>
              <a:t>9</a:t>
            </a:fld>
            <a:endParaRPr lang="en-US"/>
          </a:p>
        </p:txBody>
      </p:sp>
    </p:spTree>
    <p:extLst>
      <p:ext uri="{BB962C8B-B14F-4D97-AF65-F5344CB8AC3E}">
        <p14:creationId xmlns:p14="http://schemas.microsoft.com/office/powerpoint/2010/main" val="18022092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2637764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3064410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6897653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66117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5699821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136353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7537929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7858286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1914600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7308130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17AD32F9-7C98-B94D-A48C-08EEBE81C0EC}" type="datetimeFigureOut">
              <a:rPr lang="en-US" smtClean="0"/>
              <a:t>9/5/2019</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EDD30EA-936D-1F49-B58A-17F918551747}" type="slidenum">
              <a:rPr lang="en-US" smtClean="0"/>
              <a:t>‹#›</a:t>
            </a:fld>
            <a:endParaRPr lang="en-US" dirty="0"/>
          </a:p>
        </p:txBody>
      </p:sp>
    </p:spTree>
    <p:extLst>
      <p:ext uri="{BB962C8B-B14F-4D97-AF65-F5344CB8AC3E}">
        <p14:creationId xmlns:p14="http://schemas.microsoft.com/office/powerpoint/2010/main" val="21084453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6242686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0130357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8419506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8943706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5648582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3401476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2599675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293496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8222631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7202667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575625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AD32F9-7C98-B94D-A48C-08EEBE81C0EC}" type="datetimeFigureOut">
              <a:rPr lang="en-US" smtClean="0"/>
              <a:t>9/5/2019</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DD30EA-936D-1F49-B58A-17F918551747}" type="slidenum">
              <a:rPr lang="en-US" smtClean="0"/>
              <a:t>‹#›</a:t>
            </a:fld>
            <a:endParaRPr lang="en-US" dirty="0"/>
          </a:p>
        </p:txBody>
      </p:sp>
    </p:spTree>
    <p:extLst>
      <p:ext uri="{BB962C8B-B14F-4D97-AF65-F5344CB8AC3E}">
        <p14:creationId xmlns:p14="http://schemas.microsoft.com/office/powerpoint/2010/main" val="16375566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17AD32F9-7C98-B94D-A48C-08EEBE81C0EC}" type="datetimeFigureOut">
              <a:rPr lang="en-US" smtClean="0"/>
              <a:t>9/5/2019</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3EDD30EA-936D-1F49-B58A-17F918551747}" type="slidenum">
              <a:rPr lang="en-US" smtClean="0"/>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2432819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4a"/><Relationship Id="rId1" Type="http://schemas.microsoft.com/office/2007/relationships/media" Target="../media/media1.m4a"/><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notesSlide" Target="../notesSlides/notesSlide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Review </a:t>
            </a:r>
            <a:endParaRPr lang="en-US" b="1" dirty="0"/>
          </a:p>
        </p:txBody>
      </p:sp>
      <p:sp>
        <p:nvSpPr>
          <p:cNvPr id="3" name="Subtitle 2"/>
          <p:cNvSpPr>
            <a:spLocks noGrp="1"/>
          </p:cNvSpPr>
          <p:nvPr>
            <p:ph type="subTitle" idx="1"/>
          </p:nvPr>
        </p:nvSpPr>
        <p:spPr/>
        <p:txBody>
          <a:bodyPr>
            <a:normAutofit/>
          </a:bodyPr>
          <a:lstStyle/>
          <a:p>
            <a:r>
              <a:rPr lang="en-US" sz="4400" b="1" dirty="0" smtClean="0"/>
              <a:t>Speaking Section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15680" y="391544"/>
            <a:ext cx="2540000" cy="1714500"/>
          </a:xfrm>
          <a:prstGeom prst="rect">
            <a:avLst/>
          </a:prstGeom>
        </p:spPr>
      </p:pic>
    </p:spTree>
    <p:extLst>
      <p:ext uri="{BB962C8B-B14F-4D97-AF65-F5344CB8AC3E}">
        <p14:creationId xmlns:p14="http://schemas.microsoft.com/office/powerpoint/2010/main" val="884093953"/>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826000" y="3144044"/>
            <a:ext cx="2540000" cy="1714500"/>
          </a:xfrm>
        </p:spPr>
      </p:pic>
    </p:spTree>
    <p:extLst>
      <p:ext uri="{BB962C8B-B14F-4D97-AF65-F5344CB8AC3E}">
        <p14:creationId xmlns:p14="http://schemas.microsoft.com/office/powerpoint/2010/main" val="731236975"/>
      </p:ext>
    </p:extLst>
  </p:cSld>
  <p:clrMapOvr>
    <a:masterClrMapping/>
  </p:clrMapOvr>
  <p:transition spd="slow">
    <p:wheel spokes="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Question 3: Reports</a:t>
            </a:r>
            <a:endParaRPr lang="en-US" b="1" dirty="0"/>
          </a:p>
        </p:txBody>
      </p:sp>
      <p:sp>
        <p:nvSpPr>
          <p:cNvPr id="3" name="Content Placeholder 2"/>
          <p:cNvSpPr>
            <a:spLocks noGrp="1"/>
          </p:cNvSpPr>
          <p:nvPr>
            <p:ph idx="1"/>
          </p:nvPr>
        </p:nvSpPr>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3600" dirty="0" smtClean="0"/>
              <a:t>In Question 3, you will be asked to read a short passage about a campus topic and then listen to a speaker on the same topic. </a:t>
            </a:r>
            <a:endParaRPr lang="en-US" sz="3600" dirty="0"/>
          </a:p>
          <a:p>
            <a:pPr marL="0" marR="0" lvl="0" indent="0" defTabSz="914400" eaLnBrk="1" fontAlgn="auto" latinLnBrk="0" hangingPunct="1">
              <a:lnSpc>
                <a:spcPct val="100000"/>
              </a:lnSpc>
              <a:spcBef>
                <a:spcPts val="0"/>
              </a:spcBef>
              <a:spcAft>
                <a:spcPts val="0"/>
              </a:spcAft>
              <a:buClrTx/>
              <a:buSzTx/>
              <a:buFontTx/>
              <a:buNone/>
              <a:tabLst/>
              <a:defRPr/>
            </a:pPr>
            <a:endParaRPr lang="en-US" sz="3600" dirty="0" smtClean="0"/>
          </a:p>
          <a:p>
            <a:pPr marL="0" marR="0" lvl="0" indent="0" defTabSz="914400" eaLnBrk="1" fontAlgn="auto" latinLnBrk="0" hangingPunct="1">
              <a:lnSpc>
                <a:spcPct val="100000"/>
              </a:lnSpc>
              <a:spcBef>
                <a:spcPts val="0"/>
              </a:spcBef>
              <a:spcAft>
                <a:spcPts val="0"/>
              </a:spcAft>
              <a:buClrTx/>
              <a:buSzTx/>
              <a:buFontTx/>
              <a:buNone/>
              <a:tabLst/>
              <a:defRPr/>
            </a:pPr>
            <a:r>
              <a:rPr lang="en-US" sz="3600" dirty="0" smtClean="0"/>
              <a:t>After you hear the question, you will be asked to report the speaker’s opinion and relate it to the reading passage.</a:t>
            </a:r>
            <a:endParaRPr lang="en-US" sz="3600" dirty="0"/>
          </a:p>
        </p:txBody>
      </p:sp>
    </p:spTree>
    <p:extLst>
      <p:ext uri="{BB962C8B-B14F-4D97-AF65-F5344CB8AC3E}">
        <p14:creationId xmlns:p14="http://schemas.microsoft.com/office/powerpoint/2010/main" val="2714664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40659" y="365126"/>
            <a:ext cx="11013141" cy="904874"/>
          </a:xfrm>
        </p:spPr>
        <p:txBody>
          <a:bodyPr>
            <a:normAutofit/>
          </a:bodyPr>
          <a:lstStyle/>
          <a:p>
            <a:endParaRPr lang="en-US" dirty="0"/>
          </a:p>
        </p:txBody>
      </p:sp>
      <p:sp>
        <p:nvSpPr>
          <p:cNvPr id="5" name="Content Placeholder 4"/>
          <p:cNvSpPr>
            <a:spLocks noGrp="1"/>
          </p:cNvSpPr>
          <p:nvPr>
            <p:ph sz="half" idx="1"/>
          </p:nvPr>
        </p:nvSpPr>
        <p:spPr>
          <a:xfrm>
            <a:off x="340659" y="770966"/>
            <a:ext cx="5679141" cy="5405997"/>
          </a:xfrm>
        </p:spPr>
        <p:txBody>
          <a:bodyPr>
            <a:normAutofit/>
          </a:bodyPr>
          <a:lstStyle/>
          <a:p>
            <a:pPr marL="0" indent="0">
              <a:buNone/>
            </a:pPr>
            <a:endParaRPr lang="en-US" sz="4400" b="1" i="1" dirty="0" smtClean="0"/>
          </a:p>
          <a:p>
            <a:pPr marL="0" indent="0">
              <a:buNone/>
            </a:pPr>
            <a:r>
              <a:rPr lang="en-US" sz="4400" b="1" i="1" dirty="0" smtClean="0"/>
              <a:t>Timing</a:t>
            </a:r>
          </a:p>
          <a:p>
            <a:pPr marL="0" indent="0">
              <a:buNone/>
            </a:pPr>
            <a:endParaRPr lang="en-US" sz="1200" dirty="0"/>
          </a:p>
          <a:p>
            <a:pPr marL="0" indent="0">
              <a:buNone/>
            </a:pPr>
            <a:r>
              <a:rPr lang="en-US" sz="3600" dirty="0" smtClean="0"/>
              <a:t>Reading Time: 45 seconds</a:t>
            </a:r>
          </a:p>
          <a:p>
            <a:pPr marL="0" indent="0">
              <a:buNone/>
            </a:pPr>
            <a:r>
              <a:rPr lang="en-US" sz="3600" dirty="0" smtClean="0"/>
              <a:t>Preparation Time: 30 seconds</a:t>
            </a:r>
          </a:p>
          <a:p>
            <a:pPr marL="0" indent="0">
              <a:buNone/>
            </a:pPr>
            <a:r>
              <a:rPr lang="en-US" sz="3600" dirty="0" smtClean="0"/>
              <a:t>Recording Time: 60 seconds</a:t>
            </a:r>
            <a:endParaRPr lang="en-US" sz="3600" dirty="0"/>
          </a:p>
        </p:txBody>
      </p:sp>
      <p:sp>
        <p:nvSpPr>
          <p:cNvPr id="6" name="Content Placeholder 5"/>
          <p:cNvSpPr>
            <a:spLocks noGrp="1"/>
          </p:cNvSpPr>
          <p:nvPr>
            <p:ph sz="half" idx="2"/>
          </p:nvPr>
        </p:nvSpPr>
        <p:spPr>
          <a:xfrm>
            <a:off x="6651812" y="770966"/>
            <a:ext cx="4701988" cy="5405997"/>
          </a:xfrm>
        </p:spPr>
        <p:txBody>
          <a:bodyPr>
            <a:normAutofit/>
          </a:bodyPr>
          <a:lstStyle/>
          <a:p>
            <a:pPr marL="0" indent="0">
              <a:buNone/>
            </a:pPr>
            <a:endParaRPr lang="en-US" sz="4400" b="1" i="1" dirty="0" smtClean="0"/>
          </a:p>
          <a:p>
            <a:pPr marL="0" indent="0">
              <a:buNone/>
            </a:pPr>
            <a:r>
              <a:rPr lang="en-US" sz="4400" b="1" i="1" dirty="0" smtClean="0"/>
              <a:t>Task</a:t>
            </a:r>
          </a:p>
          <a:p>
            <a:pPr marL="0" indent="0">
              <a:buNone/>
            </a:pPr>
            <a:endParaRPr lang="en-US" sz="1200" dirty="0"/>
          </a:p>
          <a:p>
            <a:r>
              <a:rPr lang="en-US" sz="3600" dirty="0" smtClean="0"/>
              <a:t>Summarize an announcement</a:t>
            </a:r>
          </a:p>
          <a:p>
            <a:r>
              <a:rPr lang="en-US" sz="3600" dirty="0" smtClean="0"/>
              <a:t>Report the speaker’s opinion</a:t>
            </a:r>
          </a:p>
          <a:p>
            <a:r>
              <a:rPr lang="en-US" sz="3600" dirty="0" smtClean="0"/>
              <a:t>Connect the listening and reading passages</a:t>
            </a:r>
            <a:endParaRPr lang="en-US" sz="3600" dirty="0"/>
          </a:p>
        </p:txBody>
      </p:sp>
    </p:spTree>
    <p:extLst>
      <p:ext uri="{BB962C8B-B14F-4D97-AF65-F5344CB8AC3E}">
        <p14:creationId xmlns:p14="http://schemas.microsoft.com/office/powerpoint/2010/main" val="110601236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2336" y="1"/>
            <a:ext cx="10951464" cy="896111"/>
          </a:xfrm>
        </p:spPr>
        <p:txBody>
          <a:bodyPr/>
          <a:lstStyle/>
          <a:p>
            <a:r>
              <a:rPr lang="en-US" b="1" dirty="0" smtClean="0"/>
              <a:t>1  Summarize the announcement quickly</a:t>
            </a:r>
            <a:endParaRPr lang="en-US" b="1" dirty="0"/>
          </a:p>
        </p:txBody>
      </p:sp>
      <p:sp>
        <p:nvSpPr>
          <p:cNvPr id="5" name="Content Placeholder 4"/>
          <p:cNvSpPr>
            <a:spLocks noGrp="1"/>
          </p:cNvSpPr>
          <p:nvPr>
            <p:ph idx="1"/>
          </p:nvPr>
        </p:nvSpPr>
        <p:spPr>
          <a:xfrm>
            <a:off x="402336" y="896112"/>
            <a:ext cx="11393424" cy="5724144"/>
          </a:xfrm>
        </p:spPr>
        <p:txBody>
          <a:bodyPr>
            <a:noAutofit/>
          </a:bodyPr>
          <a:lstStyle/>
          <a:p>
            <a:pPr marL="0" indent="0">
              <a:lnSpc>
                <a:spcPct val="70000"/>
              </a:lnSpc>
              <a:spcBef>
                <a:spcPts val="0"/>
              </a:spcBef>
              <a:buNone/>
            </a:pPr>
            <a:r>
              <a:rPr lang="en-US" sz="3600" dirty="0" smtClean="0"/>
              <a:t>Your summary should not take more than 10 seconds. The question is about the speaker’s opinion, and you are expected to spend most of the time reporting the opinion. </a:t>
            </a:r>
          </a:p>
          <a:p>
            <a:pPr marL="0" indent="0">
              <a:lnSpc>
                <a:spcPct val="70000"/>
              </a:lnSpc>
              <a:spcBef>
                <a:spcPts val="0"/>
              </a:spcBef>
              <a:buNone/>
            </a:pPr>
            <a:r>
              <a:rPr lang="en-US" sz="3600" dirty="0"/>
              <a:t>Sometimes a summary is only referred to in the context of the speaker’s opinion</a:t>
            </a:r>
            <a:r>
              <a:rPr lang="en-US" sz="3600" dirty="0" smtClean="0"/>
              <a:t>.</a:t>
            </a:r>
          </a:p>
          <a:p>
            <a:pPr marL="0" indent="0">
              <a:buNone/>
            </a:pPr>
            <a:r>
              <a:rPr lang="en-US" sz="3600" b="1" dirty="0" smtClean="0"/>
              <a:t>Example Summary </a:t>
            </a:r>
          </a:p>
          <a:p>
            <a:pPr marL="0" indent="0">
              <a:buNone/>
            </a:pPr>
            <a:r>
              <a:rPr lang="en-US" sz="3600" dirty="0" smtClean="0"/>
              <a:t>“The university proposes that a branch campus be built on the west side of the city.”</a:t>
            </a:r>
          </a:p>
          <a:p>
            <a:pPr marL="0" indent="0">
              <a:spcBef>
                <a:spcPts val="0"/>
              </a:spcBef>
              <a:buNone/>
            </a:pPr>
            <a:r>
              <a:rPr lang="en-US" sz="3600" dirty="0" smtClean="0"/>
              <a:t>OR</a:t>
            </a:r>
          </a:p>
          <a:p>
            <a:pPr marL="0" indent="0">
              <a:buNone/>
            </a:pPr>
            <a:r>
              <a:rPr lang="en-US" sz="3600" dirty="0" smtClean="0"/>
              <a:t>“The man concedes that the branch campus might be advantageous for students living close to the new location, but he’s concerned that</a:t>
            </a:r>
            <a:r>
              <a:rPr lang="mr-IN" sz="3600" dirty="0" smtClean="0"/>
              <a:t>…</a:t>
            </a:r>
            <a:r>
              <a:rPr lang="en-US" sz="3600" dirty="0" smtClean="0"/>
              <a:t>”</a:t>
            </a:r>
            <a:endParaRPr lang="en-US" sz="3600" dirty="0"/>
          </a:p>
        </p:txBody>
      </p:sp>
    </p:spTree>
    <p:extLst>
      <p:ext uri="{BB962C8B-B14F-4D97-AF65-F5344CB8AC3E}">
        <p14:creationId xmlns:p14="http://schemas.microsoft.com/office/powerpoint/2010/main" val="510977360"/>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2  Report the speaker’s opinion</a:t>
            </a:r>
            <a:endParaRPr lang="en-US" b="1" dirty="0"/>
          </a:p>
        </p:txBody>
      </p:sp>
      <p:sp>
        <p:nvSpPr>
          <p:cNvPr id="5" name="Content Placeholder 4"/>
          <p:cNvSpPr>
            <a:spLocks noGrp="1"/>
          </p:cNvSpPr>
          <p:nvPr>
            <p:ph idx="1"/>
          </p:nvPr>
        </p:nvSpPr>
        <p:spPr/>
        <p:txBody>
          <a:bodyPr>
            <a:normAutofit/>
          </a:bodyPr>
          <a:lstStyle/>
          <a:p>
            <a:pPr marL="0" indent="0">
              <a:buNone/>
            </a:pPr>
            <a:r>
              <a:rPr lang="en-US" sz="3600" dirty="0" smtClean="0"/>
              <a:t>Be careful. This question does not ask for </a:t>
            </a:r>
            <a:r>
              <a:rPr lang="en-US" sz="3600" i="1" dirty="0" smtClean="0"/>
              <a:t>your</a:t>
            </a:r>
            <a:r>
              <a:rPr lang="en-US" sz="3600" dirty="0" smtClean="0"/>
              <a:t> opinion. You are supposed to report the speaker’s opinion and the reasons that the speaker gives for having that opinion. List the reasons in your notes.</a:t>
            </a:r>
            <a:endParaRPr lang="en-US" sz="3600" dirty="0"/>
          </a:p>
        </p:txBody>
      </p:sp>
    </p:spTree>
    <p:extLst>
      <p:ext uri="{BB962C8B-B14F-4D97-AF65-F5344CB8AC3E}">
        <p14:creationId xmlns:p14="http://schemas.microsoft.com/office/powerpoint/2010/main" val="567329873"/>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5600" y="365125"/>
            <a:ext cx="10998200" cy="1325563"/>
          </a:xfrm>
        </p:spPr>
        <p:txBody>
          <a:bodyPr/>
          <a:lstStyle/>
          <a:p>
            <a:r>
              <a:rPr lang="en-US" b="1" dirty="0" smtClean="0"/>
              <a:t>3  Use strong verbs in your report</a:t>
            </a:r>
            <a:endParaRPr lang="en-US" b="1" dirty="0"/>
          </a:p>
        </p:txBody>
      </p:sp>
      <p:sp>
        <p:nvSpPr>
          <p:cNvPr id="5" name="Content Placeholder 4"/>
          <p:cNvSpPr>
            <a:spLocks noGrp="1"/>
          </p:cNvSpPr>
          <p:nvPr>
            <p:ph idx="1"/>
          </p:nvPr>
        </p:nvSpPr>
        <p:spPr>
          <a:xfrm>
            <a:off x="355600" y="1825625"/>
            <a:ext cx="11633200" cy="4351338"/>
          </a:xfrm>
        </p:spPr>
        <p:txBody>
          <a:bodyPr>
            <a:normAutofit/>
          </a:bodyPr>
          <a:lstStyle/>
          <a:p>
            <a:pPr marL="0" indent="0">
              <a:buNone/>
            </a:pPr>
            <a:r>
              <a:rPr lang="en-US" sz="3600" dirty="0" smtClean="0"/>
              <a:t>When you report someone else’s opinion, it is easy to repeat the phrases, </a:t>
            </a:r>
            <a:r>
              <a:rPr lang="en-US" sz="3600" i="1" dirty="0" smtClean="0"/>
              <a:t>He said </a:t>
            </a:r>
            <a:r>
              <a:rPr lang="en-US" sz="3600" dirty="0" smtClean="0"/>
              <a:t>or </a:t>
            </a:r>
            <a:r>
              <a:rPr lang="en-US" sz="3600" i="1" dirty="0" smtClean="0"/>
              <a:t>She said</a:t>
            </a:r>
            <a:r>
              <a:rPr lang="en-US" sz="3600" dirty="0" smtClean="0"/>
              <a:t>. When you use strong verbs, the rater gives you points for a wide range of vocabulary.</a:t>
            </a:r>
          </a:p>
          <a:p>
            <a:pPr marL="0" indent="0">
              <a:buNone/>
            </a:pPr>
            <a:endParaRPr lang="en-US" sz="3600" dirty="0"/>
          </a:p>
          <a:p>
            <a:pPr marL="0" indent="0">
              <a:buNone/>
            </a:pPr>
            <a:r>
              <a:rPr lang="en-US" sz="3600" dirty="0" smtClean="0"/>
              <a:t>Refer to Chapter 5, Activity 29 for a list of strong verbs. </a:t>
            </a:r>
            <a:endParaRPr lang="en-US" sz="36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1670" y="4001294"/>
            <a:ext cx="779732" cy="779732"/>
          </a:xfrm>
          <a:prstGeom prst="rect">
            <a:avLst/>
          </a:prstGeom>
        </p:spPr>
      </p:pic>
    </p:spTree>
    <p:extLst>
      <p:ext uri="{BB962C8B-B14F-4D97-AF65-F5344CB8AC3E}">
        <p14:creationId xmlns:p14="http://schemas.microsoft.com/office/powerpoint/2010/main" val="1396003402"/>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7585" y="365126"/>
            <a:ext cx="10836215" cy="652792"/>
          </a:xfrm>
        </p:spPr>
        <p:txBody>
          <a:bodyPr anchor="ctr">
            <a:noAutofit/>
          </a:bodyPr>
          <a:lstStyle/>
          <a:p>
            <a:r>
              <a:rPr lang="en-US" b="1" dirty="0" smtClean="0"/>
              <a:t>Example Notes </a:t>
            </a:r>
            <a:endParaRPr lang="en-US" b="1" dirty="0"/>
          </a:p>
        </p:txBody>
      </p:sp>
      <p:sp>
        <p:nvSpPr>
          <p:cNvPr id="6" name="Content Placeholder 5"/>
          <p:cNvSpPr>
            <a:spLocks noGrp="1"/>
          </p:cNvSpPr>
          <p:nvPr>
            <p:ph idx="1"/>
          </p:nvPr>
        </p:nvSpPr>
        <p:spPr>
          <a:xfrm>
            <a:off x="517585" y="1397479"/>
            <a:ext cx="11507638" cy="5252702"/>
          </a:xfrm>
        </p:spPr>
        <p:txBody>
          <a:bodyPr>
            <a:normAutofit/>
          </a:bodyPr>
          <a:lstStyle/>
          <a:p>
            <a:pPr marL="0" indent="0">
              <a:lnSpc>
                <a:spcPct val="120000"/>
              </a:lnSpc>
              <a:spcBef>
                <a:spcPts val="0"/>
              </a:spcBef>
              <a:buNone/>
            </a:pPr>
            <a:r>
              <a:rPr lang="en-US" sz="3200" dirty="0" smtClean="0">
                <a:latin typeface="Chalkduster" charset="0"/>
                <a:ea typeface="Chalkduster" charset="0"/>
                <a:cs typeface="Chalkduster" charset="0"/>
              </a:rPr>
              <a:t>Plans to open a branch campus</a:t>
            </a:r>
          </a:p>
          <a:p>
            <a:pPr>
              <a:lnSpc>
                <a:spcPct val="120000"/>
              </a:lnSpc>
              <a:spcBef>
                <a:spcPts val="0"/>
              </a:spcBef>
            </a:pPr>
            <a:r>
              <a:rPr lang="en-US" sz="3200" dirty="0" smtClean="0">
                <a:latin typeface="Chalkduster" charset="0"/>
                <a:ea typeface="Chalkduster" charset="0"/>
                <a:cs typeface="Chalkduster" charset="0"/>
              </a:rPr>
              <a:t>Convenient for students near</a:t>
            </a:r>
          </a:p>
          <a:p>
            <a:pPr>
              <a:lnSpc>
                <a:spcPct val="120000"/>
              </a:lnSpc>
              <a:spcBef>
                <a:spcPts val="0"/>
              </a:spcBef>
            </a:pPr>
            <a:r>
              <a:rPr lang="en-US" sz="3200" dirty="0" smtClean="0">
                <a:latin typeface="Chalkduster" charset="0"/>
                <a:ea typeface="Chalkduster" charset="0"/>
                <a:cs typeface="Chalkduster" charset="0"/>
              </a:rPr>
              <a:t>Might attract more local students</a:t>
            </a:r>
          </a:p>
          <a:p>
            <a:pPr>
              <a:lnSpc>
                <a:spcPct val="120000"/>
              </a:lnSpc>
              <a:spcBef>
                <a:spcPts val="0"/>
              </a:spcBef>
            </a:pPr>
            <a:r>
              <a:rPr lang="en-US" sz="3200" dirty="0" smtClean="0">
                <a:latin typeface="Chalkduster" charset="0"/>
                <a:ea typeface="Chalkduster" charset="0"/>
                <a:cs typeface="Chalkduster" charset="0"/>
              </a:rPr>
              <a:t>Relieve crowding on main campus</a:t>
            </a:r>
          </a:p>
          <a:p>
            <a:pPr marL="0" indent="0">
              <a:lnSpc>
                <a:spcPct val="120000"/>
              </a:lnSpc>
              <a:spcBef>
                <a:spcPts val="0"/>
              </a:spcBef>
              <a:buNone/>
            </a:pPr>
            <a:r>
              <a:rPr lang="en-US" sz="3200" dirty="0" smtClean="0">
                <a:latin typeface="Chalkduster" charset="0"/>
                <a:ea typeface="Chalkduster" charset="0"/>
                <a:cs typeface="Chalkduster" charset="0"/>
              </a:rPr>
              <a:t>But will redirect funds from main campus</a:t>
            </a:r>
            <a:endParaRPr lang="en-US" sz="3200" dirty="0">
              <a:latin typeface="Chalkduster" charset="0"/>
              <a:ea typeface="Chalkduster" charset="0"/>
              <a:cs typeface="Chalkduster" charset="0"/>
            </a:endParaRPr>
          </a:p>
          <a:p>
            <a:pPr>
              <a:lnSpc>
                <a:spcPct val="120000"/>
              </a:lnSpc>
              <a:spcBef>
                <a:spcPts val="0"/>
              </a:spcBef>
            </a:pPr>
            <a:r>
              <a:rPr lang="en-US" sz="3200" dirty="0" smtClean="0">
                <a:latin typeface="Chalkduster" charset="0"/>
                <a:ea typeface="Chalkduster" charset="0"/>
                <a:cs typeface="Chalkduster" charset="0"/>
              </a:rPr>
              <a:t>Buildings need repair</a:t>
            </a:r>
          </a:p>
          <a:p>
            <a:pPr>
              <a:lnSpc>
                <a:spcPct val="120000"/>
              </a:lnSpc>
              <a:spcBef>
                <a:spcPts val="0"/>
              </a:spcBef>
            </a:pPr>
            <a:r>
              <a:rPr lang="en-US" sz="3200" dirty="0" smtClean="0">
                <a:latin typeface="Chalkduster" charset="0"/>
                <a:ea typeface="Chalkduster" charset="0"/>
                <a:cs typeface="Chalkduster" charset="0"/>
              </a:rPr>
              <a:t>Equipment should be replaced</a:t>
            </a:r>
          </a:p>
          <a:p>
            <a:pPr>
              <a:lnSpc>
                <a:spcPct val="120000"/>
              </a:lnSpc>
              <a:spcBef>
                <a:spcPts val="0"/>
              </a:spcBef>
            </a:pPr>
            <a:r>
              <a:rPr lang="en-US" sz="3200" dirty="0" smtClean="0">
                <a:latin typeface="Chalkduster" charset="0"/>
                <a:ea typeface="Chalkduster" charset="0"/>
                <a:cs typeface="Chalkduster" charset="0"/>
              </a:rPr>
              <a:t>More teachers—smaller classes</a:t>
            </a:r>
          </a:p>
        </p:txBody>
      </p:sp>
    </p:spTree>
    <p:extLst>
      <p:ext uri="{BB962C8B-B14F-4D97-AF65-F5344CB8AC3E}">
        <p14:creationId xmlns:p14="http://schemas.microsoft.com/office/powerpoint/2010/main" val="12846096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 y="156444"/>
            <a:ext cx="11170920" cy="609600"/>
          </a:xfrm>
        </p:spPr>
        <p:txBody>
          <a:bodyPr>
            <a:normAutofit fontScale="90000"/>
          </a:bodyPr>
          <a:lstStyle/>
          <a:p>
            <a:r>
              <a:rPr lang="en-US" b="1" dirty="0" smtClean="0"/>
              <a:t>Example Answer</a:t>
            </a:r>
            <a:endParaRPr lang="en-US" b="1" dirty="0"/>
          </a:p>
        </p:txBody>
      </p:sp>
      <p:sp>
        <p:nvSpPr>
          <p:cNvPr id="3" name="Content Placeholder 2"/>
          <p:cNvSpPr>
            <a:spLocks noGrp="1"/>
          </p:cNvSpPr>
          <p:nvPr>
            <p:ph idx="1"/>
          </p:nvPr>
        </p:nvSpPr>
        <p:spPr>
          <a:xfrm>
            <a:off x="182881" y="1293961"/>
            <a:ext cx="11856720" cy="5564039"/>
          </a:xfrm>
          <a:ln>
            <a:noFill/>
          </a:ln>
        </p:spPr>
        <p:txBody>
          <a:bodyPr>
            <a:noAutofit/>
          </a:bodyPr>
          <a:lstStyle/>
          <a:p>
            <a:pPr marL="0" indent="0">
              <a:lnSpc>
                <a:spcPct val="100000"/>
              </a:lnSpc>
              <a:spcBef>
                <a:spcPts val="0"/>
              </a:spcBef>
              <a:buNone/>
            </a:pPr>
            <a:r>
              <a:rPr lang="en-US" sz="3600" spc="-150" dirty="0" smtClean="0"/>
              <a:t>The man concedes that the branch campus might be advantageous  for students living close to the location, but he’s concerned that the funding for a branch campus will affect funding on the main campus for important capital improvements such as classroom buildings in need of repair. Um, and equipment in the science labs needs to be replaced. He also points out that more teachers are needed for the main campus  to reduce student-teacher ratios, which would improve the quality of teaching and interaction. So the man feels that  funding should be directed to improve the main campus before a branch campus is considered.</a:t>
            </a:r>
          </a:p>
        </p:txBody>
      </p:sp>
      <p:pic>
        <p:nvPicPr>
          <p:cNvPr id="4" name="Page_131_Reports">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biLevel thresh="75000"/>
            <a:extLst>
              <a:ext uri="{BEBA8EAE-BF5A-486C-A8C5-ECC9F3942E4B}">
                <a14:imgProps xmlns:a14="http://schemas.microsoft.com/office/drawing/2010/main">
                  <a14:imgLayer r:embed="rId6">
                    <a14:imgEffect>
                      <a14:sharpenSoften amount="50000"/>
                    </a14:imgEffect>
                    <a14:imgEffect>
                      <a14:saturation sat="400000"/>
                    </a14:imgEffect>
                  </a14:imgLayer>
                </a14:imgProps>
              </a:ext>
            </a:extLst>
          </a:blip>
          <a:stretch>
            <a:fillRect/>
          </a:stretch>
        </p:blipFill>
        <p:spPr>
          <a:xfrm>
            <a:off x="3733800" y="156444"/>
            <a:ext cx="609600" cy="609600"/>
          </a:xfrm>
          <a:prstGeom prst="rect">
            <a:avLst/>
          </a:prstGeom>
        </p:spPr>
      </p:pic>
    </p:spTree>
    <p:extLst>
      <p:ext uri="{BB962C8B-B14F-4D97-AF65-F5344CB8AC3E}">
        <p14:creationId xmlns:p14="http://schemas.microsoft.com/office/powerpoint/2010/main" val="1834943675"/>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4842" fill="hold"/>
                                        <p:tgtEl>
                                          <p:spTgt spid="4"/>
                                        </p:tgtEl>
                                      </p:cBhvr>
                                    </p:cmd>
                                  </p:childTnLst>
                                </p:cTn>
                              </p:par>
                            </p:childTnLst>
                          </p:cTn>
                        </p:par>
                      </p:childTnLst>
                    </p:cTn>
                  </p:par>
                </p:childTnLst>
              </p:cTn>
              <p:nextCondLst>
                <p:cond evt="onClick" delay="0">
                  <p:tgtEl>
                    <p:spTgt spid="4"/>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1201271"/>
          </a:xfrm>
        </p:spPr>
        <p:txBody>
          <a:bodyPr/>
          <a:lstStyle/>
          <a:p>
            <a:r>
              <a:rPr lang="en-US" b="1" dirty="0" smtClean="0"/>
              <a:t>Checklist 3</a:t>
            </a:r>
            <a:endParaRPr lang="en-US" b="1" dirty="0"/>
          </a:p>
        </p:txBody>
      </p:sp>
      <p:sp>
        <p:nvSpPr>
          <p:cNvPr id="3" name="Content Placeholder 2"/>
          <p:cNvSpPr>
            <a:spLocks noGrp="1"/>
          </p:cNvSpPr>
          <p:nvPr>
            <p:ph idx="1"/>
          </p:nvPr>
        </p:nvSpPr>
        <p:spPr>
          <a:xfrm>
            <a:off x="838200" y="1201270"/>
            <a:ext cx="10515600" cy="5127812"/>
          </a:xfrm>
          <a:ln>
            <a:noFill/>
          </a:ln>
        </p:spPr>
        <p:txBody>
          <a:bodyPr>
            <a:normAutofit/>
          </a:bodyPr>
          <a:lstStyle/>
          <a:p>
            <a:pPr lvl="0">
              <a:spcBef>
                <a:spcPts val="0"/>
              </a:spcBef>
              <a:buFont typeface="Wingdings" charset="2"/>
              <a:buChar char="ü"/>
            </a:pPr>
            <a:r>
              <a:rPr lang="en-US" sz="3600" dirty="0" smtClean="0"/>
              <a:t> The </a:t>
            </a:r>
            <a:r>
              <a:rPr lang="en-US" sz="3600" dirty="0"/>
              <a:t>speaker briefly summarizes the reading.</a:t>
            </a:r>
          </a:p>
          <a:p>
            <a:pPr lvl="0">
              <a:spcBef>
                <a:spcPts val="0"/>
              </a:spcBef>
              <a:buFont typeface="Wingdings" charset="2"/>
              <a:buChar char="ü"/>
            </a:pPr>
            <a:r>
              <a:rPr lang="en-US" sz="3600" dirty="0" smtClean="0"/>
              <a:t> The </a:t>
            </a:r>
            <a:r>
              <a:rPr lang="en-US" sz="3600" dirty="0"/>
              <a:t>speaker states the opinion in the listening.</a:t>
            </a:r>
          </a:p>
          <a:p>
            <a:pPr lvl="0">
              <a:spcBef>
                <a:spcPts val="0"/>
              </a:spcBef>
              <a:buFont typeface="Wingdings" charset="2"/>
              <a:buChar char="ü"/>
            </a:pPr>
            <a:r>
              <a:rPr lang="en-US" sz="3600" dirty="0" smtClean="0"/>
              <a:t> Reasons </a:t>
            </a:r>
            <a:r>
              <a:rPr lang="en-US" sz="3600" dirty="0"/>
              <a:t>for the opinion are explained.</a:t>
            </a:r>
          </a:p>
          <a:p>
            <a:pPr lvl="0">
              <a:spcBef>
                <a:spcPts val="0"/>
              </a:spcBef>
              <a:buFont typeface="Wingdings" charset="2"/>
              <a:buChar char="ü"/>
            </a:pPr>
            <a:r>
              <a:rPr lang="en-US" sz="3600" dirty="0" smtClean="0"/>
              <a:t> The </a:t>
            </a:r>
            <a:r>
              <a:rPr lang="en-US" sz="3600" dirty="0"/>
              <a:t>speaker uses different vocabulary words.</a:t>
            </a:r>
          </a:p>
          <a:p>
            <a:pPr lvl="0">
              <a:spcBef>
                <a:spcPts val="0"/>
              </a:spcBef>
              <a:buFont typeface="Wingdings" charset="2"/>
              <a:buChar char="ü"/>
            </a:pPr>
            <a:r>
              <a:rPr lang="en-US" sz="3600" dirty="0" smtClean="0"/>
              <a:t> The </a:t>
            </a:r>
            <a:r>
              <a:rPr lang="en-US" sz="3600" dirty="0"/>
              <a:t>speaker makes few errors in grammar.</a:t>
            </a:r>
          </a:p>
          <a:p>
            <a:pPr lvl="0">
              <a:spcBef>
                <a:spcPts val="0"/>
              </a:spcBef>
              <a:buFont typeface="Wingdings" charset="2"/>
              <a:buChar char="ü"/>
            </a:pPr>
            <a:r>
              <a:rPr lang="en-US" sz="3600" dirty="0" smtClean="0"/>
              <a:t> The </a:t>
            </a:r>
            <a:r>
              <a:rPr lang="en-US" sz="3600" dirty="0"/>
              <a:t>pronunciation is understandable.</a:t>
            </a:r>
          </a:p>
          <a:p>
            <a:pPr lvl="0">
              <a:spcBef>
                <a:spcPts val="0"/>
              </a:spcBef>
              <a:buFont typeface="Wingdings" charset="2"/>
              <a:buChar char="ü"/>
            </a:pPr>
            <a:r>
              <a:rPr lang="en-US" sz="3600" dirty="0" smtClean="0"/>
              <a:t> The </a:t>
            </a:r>
            <a:r>
              <a:rPr lang="en-US" sz="3600" dirty="0"/>
              <a:t>talk does not include long pauses.</a:t>
            </a:r>
          </a:p>
          <a:p>
            <a:pPr lvl="0">
              <a:spcBef>
                <a:spcPts val="0"/>
              </a:spcBef>
              <a:buFont typeface="Wingdings" charset="2"/>
              <a:buChar char="ü"/>
            </a:pPr>
            <a:r>
              <a:rPr lang="en-US" sz="3600" dirty="0" smtClean="0"/>
              <a:t> The </a:t>
            </a:r>
            <a:r>
              <a:rPr lang="en-US" sz="3600" dirty="0"/>
              <a:t>ideas in the talk are easy to follow.</a:t>
            </a:r>
          </a:p>
          <a:p>
            <a:pPr>
              <a:spcBef>
                <a:spcPts val="0"/>
              </a:spcBef>
              <a:buFont typeface="Wingdings" charset="2"/>
              <a:buChar char="ü"/>
            </a:pPr>
            <a:r>
              <a:rPr lang="en-US" sz="3600" dirty="0" smtClean="0"/>
              <a:t> The </a:t>
            </a:r>
            <a:r>
              <a:rPr lang="en-US" sz="3600" dirty="0"/>
              <a:t>talk is complete within the time limit. </a:t>
            </a:r>
            <a:endParaRPr lang="en-US" sz="3600" dirty="0" smtClean="0"/>
          </a:p>
        </p:txBody>
      </p:sp>
    </p:spTree>
    <p:extLst>
      <p:ext uri="{BB962C8B-B14F-4D97-AF65-F5344CB8AC3E}">
        <p14:creationId xmlns:p14="http://schemas.microsoft.com/office/powerpoint/2010/main" val="137709069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Retrospect">
  <a:themeElements>
    <a:clrScheme name="Retrospect">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2161</TotalTime>
  <Words>534</Words>
  <Application>Microsoft Office PowerPoint</Application>
  <PresentationFormat>Widescreen</PresentationFormat>
  <Paragraphs>59</Paragraphs>
  <Slides>10</Slides>
  <Notes>6</Notes>
  <HiddenSlides>0</HiddenSlides>
  <MMClips>1</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10</vt:i4>
      </vt:variant>
    </vt:vector>
  </HeadingPairs>
  <TitlesOfParts>
    <vt:vector size="18" baseType="lpstr">
      <vt:lpstr>Arial</vt:lpstr>
      <vt:lpstr>Calibri</vt:lpstr>
      <vt:lpstr>Calibri Light</vt:lpstr>
      <vt:lpstr>Chalkduster</vt:lpstr>
      <vt:lpstr>Mangal</vt:lpstr>
      <vt:lpstr>Wingdings</vt:lpstr>
      <vt:lpstr>Office Theme</vt:lpstr>
      <vt:lpstr>Retrospect</vt:lpstr>
      <vt:lpstr>Review </vt:lpstr>
      <vt:lpstr>Question 3: Reports</vt:lpstr>
      <vt:lpstr>PowerPoint Presentation</vt:lpstr>
      <vt:lpstr>1  Summarize the announcement quickly</vt:lpstr>
      <vt:lpstr>2  Report the speaker’s opinion</vt:lpstr>
      <vt:lpstr>3  Use strong verbs in your report</vt:lpstr>
      <vt:lpstr>Example Notes </vt:lpstr>
      <vt:lpstr>Example Answer</vt:lpstr>
      <vt:lpstr>Checklist 3</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Review</dc:title>
  <dc:creator>Pamela Sharpe</dc:creator>
  <cp:lastModifiedBy>KGirardi</cp:lastModifiedBy>
  <cp:revision>89</cp:revision>
  <cp:lastPrinted>2018-04-17T13:58:11Z</cp:lastPrinted>
  <dcterms:created xsi:type="dcterms:W3CDTF">2017-10-11T17:59:39Z</dcterms:created>
  <dcterms:modified xsi:type="dcterms:W3CDTF">2019-09-06T03:43:11Z</dcterms:modified>
</cp:coreProperties>
</file>